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1163" r:id="rId6"/>
    <p:sldId id="1164" r:id="rId7"/>
    <p:sldId id="1256" r:id="rId8"/>
    <p:sldId id="808" r:id="rId9"/>
    <p:sldId id="809" r:id="rId10"/>
    <p:sldId id="1257" r:id="rId11"/>
    <p:sldId id="1151" r:id="rId12"/>
    <p:sldId id="812" r:id="rId13"/>
    <p:sldId id="1133" r:id="rId14"/>
    <p:sldId id="1232" r:id="rId15"/>
    <p:sldId id="1233" r:id="rId16"/>
    <p:sldId id="1144" r:id="rId17"/>
    <p:sldId id="1255" r:id="rId18"/>
    <p:sldId id="817" r:id="rId19"/>
    <p:sldId id="1179" r:id="rId20"/>
    <p:sldId id="1227" r:id="rId21"/>
    <p:sldId id="1228" r:id="rId22"/>
    <p:sldId id="1250" r:id="rId23"/>
    <p:sldId id="1249" r:id="rId24"/>
    <p:sldId id="1237" r:id="rId25"/>
    <p:sldId id="1245" r:id="rId26"/>
    <p:sldId id="1105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2" autoAdjust="0"/>
    <p:restoredTop sz="91922"/>
  </p:normalViewPr>
  <p:slideViewPr>
    <p:cSldViewPr snapToGrid="0">
      <p:cViewPr varScale="1">
        <p:scale>
          <a:sx n="79" d="100"/>
          <a:sy n="79" d="100"/>
        </p:scale>
        <p:origin x="872" y="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6/3/2025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6/3/2025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dirty="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237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1" r:id="rId4"/>
    <p:sldLayoutId id="2147485962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03/06/2025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Information/WI_Sheet/SP-220717.zip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D:\TSGS1_110_Fukuoka\Docs\S1-252010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70000" lnSpcReduction="20000"/>
          </a:bodyPr>
          <a:lstStyle/>
          <a:p>
            <a:pPr algn="ctr">
              <a:defRPr/>
            </a:pPr>
            <a:r>
              <a:rPr lang="en-GB" sz="52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  </a:t>
            </a:r>
            <a:r>
              <a:rPr lang="en-GB" sz="5200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 </a:t>
            </a:r>
            <a:r>
              <a:rPr lang="en-GB" sz="5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 SA1 Report to TSG SA#108</a:t>
            </a:r>
            <a:b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</a:b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SP-250622</a:t>
            </a:r>
          </a:p>
          <a:p>
            <a:pPr algn="ctr">
              <a:defRPr/>
            </a:pPr>
            <a:r>
              <a:rPr lang="en-GB" sz="2900" b="1" kern="0" dirty="0">
                <a:latin typeface="+mj-lt"/>
                <a:ea typeface="ＭＳ Ｐゴシック" charset="0"/>
                <a:cs typeface="ＭＳ Ｐゴシック" charset="0"/>
              </a:rPr>
              <a:t>A.I. 4.1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46392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Almodóvar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r>
              <a:rPr lang="en-GB" altLang="nl-NL" sz="2000" dirty="0">
                <a:latin typeface="Arial" panose="020B0604020202020204" pitchFamily="34" charset="0"/>
              </a:rPr>
              <a:t>Alain Sultan</a:t>
            </a:r>
          </a:p>
          <a:p>
            <a:pPr eaLnBrk="1"/>
            <a:r>
              <a:rPr lang="en-GB" altLang="nl-NL" sz="1600" dirty="0">
                <a:latin typeface="Arial" panose="020B0604020202020204" pitchFamily="34" charset="0"/>
              </a:rPr>
              <a:t>SA1 Secretary, ETSI MCC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 dirty="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SP-250622 - 3GPP TSG#108,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9-13 June 2025, Prague, Czech Republic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F1F2E09-2EFC-4E48-80A4-54AF78CD110B}"/>
              </a:ext>
            </a:extLst>
          </p:cNvPr>
          <p:cNvSpPr txBox="1">
            <a:spLocks/>
          </p:cNvSpPr>
          <p:nvPr/>
        </p:nvSpPr>
        <p:spPr bwMode="auto">
          <a:xfrm>
            <a:off x="419098" y="238430"/>
            <a:ext cx="710008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&amp; Maintenance</a:t>
            </a:r>
            <a:endParaRPr lang="en-GB" altLang="nl-NL" kern="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3F292B0-8F27-444A-ABF3-C7A9463A8370}"/>
              </a:ext>
            </a:extLst>
          </p:cNvPr>
          <p:cNvSpPr txBox="1">
            <a:spLocks/>
          </p:cNvSpPr>
          <p:nvPr/>
        </p:nvSpPr>
        <p:spPr>
          <a:xfrm>
            <a:off x="419098" y="957458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Rel-16</a:t>
            </a:r>
            <a:endParaRPr lang="en-US" altLang="en-US" sz="10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F904EC-8E9F-4B1E-9253-9B7FF9CCD4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68292"/>
              </p:ext>
            </p:extLst>
          </p:nvPr>
        </p:nvGraphicFramePr>
        <p:xfrm>
          <a:off x="474665" y="1430497"/>
          <a:ext cx="8445501" cy="1611544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80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58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16.1 SA WG1 Rel-16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SP-250625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0840r1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0841r1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45141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  <a:endParaRPr kumimoji="0" lang="nl-NL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0842r1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785706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0843r1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79438"/>
                  </a:ext>
                </a:extLst>
              </a:tr>
              <a:tr h="20974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Correct the definition of 5G LAN-type service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5GLAN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 anchor="b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0844r1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9487845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509144D1-AD3F-799E-6799-3A03E974A62E}"/>
              </a:ext>
            </a:extLst>
          </p:cNvPr>
          <p:cNvSpPr txBox="1">
            <a:spLocks/>
          </p:cNvSpPr>
          <p:nvPr/>
        </p:nvSpPr>
        <p:spPr>
          <a:xfrm>
            <a:off x="419098" y="3119830"/>
            <a:ext cx="8250237" cy="40393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en-US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Stage 1 CRs to Rel-17</a:t>
            </a:r>
            <a:endParaRPr lang="en-US" altLang="en-US" sz="1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FAF6D7-9833-1541-1C86-0A56352CE3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152784"/>
              </p:ext>
            </p:extLst>
          </p:nvPr>
        </p:nvGraphicFramePr>
        <p:xfrm>
          <a:off x="480233" y="3535129"/>
          <a:ext cx="8445501" cy="1114398"/>
        </p:xfrm>
        <a:graphic>
          <a:graphicData uri="http://schemas.openxmlformats.org/drawingml/2006/table">
            <a:tbl>
              <a:tblPr/>
              <a:tblGrid>
                <a:gridCol w="965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2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1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49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28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05637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Rel-18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SP-250624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S1-252049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Remove Satellite NG-RAN due to CT1 feedback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22.268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0087r-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58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S1-252392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Remove Satellite NG-RAN due to CT1 feedback (mirror)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22.268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0088r1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059776"/>
                  </a:ext>
                </a:extLst>
              </a:tr>
              <a:tr h="26958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S1-252418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 back figure that was removed by mistake in v18.3.0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22.268</a:t>
                      </a:r>
                      <a:endParaRPr kumimoji="0" lang="en-GB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nl-NL" sz="11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0089r1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59291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645148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94411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103315"/>
              </p:ext>
            </p:extLst>
          </p:nvPr>
        </p:nvGraphicFramePr>
        <p:xfrm>
          <a:off x="220368" y="938496"/>
          <a:ext cx="8586312" cy="412347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6G Use Cases and Service Requirements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9967985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 access - Phase 4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Study sent for approval at SA#108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FRMCS Phase 6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97752801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FRMCS Phase 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sent to SA1#108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48206401"/>
                  </a:ext>
                </a:extLst>
              </a:tr>
              <a:tr h="257302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Energy Efficiency as Service Criteria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SP-240494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233770934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Energy Efficiency as Service Criteria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679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on Satellite Access Network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SP-241393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3411935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Indirect Network Sharing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987872196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Resident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Resident_Ph2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800827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Combined QoS configuration and monitoring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CombQoS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756997789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Legacy Residential Gateway Supporting 5G LAN-type Service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LegacyRG_5GLAN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03447615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Exposure for Virtual Network information and capability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VNExposure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SP-241153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6374985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C2EB858-05B9-48D3-B8A2-482E7A8A8E0F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</a:t>
            </a:r>
            <a:r>
              <a:rPr lang="en-GB" sz="3300" b="1">
                <a:solidFill>
                  <a:srgbClr val="FF0000"/>
                </a:solidFill>
              </a:rPr>
              <a:t>Rel-20 (1/2</a:t>
            </a:r>
            <a:r>
              <a:rPr lang="en-GB" sz="3300" b="1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1093849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978267-255B-474F-5A7C-FB8BB0365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B7F9B2C-50DF-C00A-ED61-8EAA8CCE7D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053101"/>
              </p:ext>
            </p:extLst>
          </p:nvPr>
        </p:nvGraphicFramePr>
        <p:xfrm>
          <a:off x="220368" y="938496"/>
          <a:ext cx="8586312" cy="13596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23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47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28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Vehicle-Mounted Relays Phase3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8826903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MPS support in 3GPP system with satellite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MPS_Sat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SP-241823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650062698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SMS to emergency centre Phase-2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SMS2EC_Ph2-REQ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Ambient listening enhancements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ALPR-REQ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SP-250275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16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xxxxxxx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CPAS specific requirement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SP-250627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</a:t>
                      </a: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543281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2DCC7DE-A51D-3F16-1ED8-EB37801A25C2}"/>
              </a:ext>
            </a:extLst>
          </p:cNvPr>
          <p:cNvSpPr txBox="1"/>
          <p:nvPr/>
        </p:nvSpPr>
        <p:spPr>
          <a:xfrm>
            <a:off x="110482" y="326284"/>
            <a:ext cx="556152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300" b="1" dirty="0">
                <a:solidFill>
                  <a:srgbClr val="FF0000"/>
                </a:solidFill>
              </a:rPr>
              <a:t>SA1 Work Plan Rel-20 (2/2)</a:t>
            </a:r>
          </a:p>
        </p:txBody>
      </p:sp>
    </p:spTree>
    <p:extLst>
      <p:ext uri="{BB962C8B-B14F-4D97-AF65-F5344CB8AC3E}">
        <p14:creationId xmlns:p14="http://schemas.microsoft.com/office/powerpoint/2010/main" val="2784825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 5G Advanced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FRMCS Phase 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846909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2000" dirty="0"/>
              <a:t>Progress since previous SA meeting</a:t>
            </a:r>
            <a:endParaRPr lang="en-US" sz="1200" dirty="0"/>
          </a:p>
          <a:p>
            <a:pPr lvl="1">
              <a:spcBef>
                <a:spcPct val="0"/>
              </a:spcBef>
            </a:pPr>
            <a:r>
              <a:rPr lang="en-US" sz="1200" dirty="0"/>
              <a:t> Normative: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GB" sz="1200" b="1" i="1" dirty="0">
                <a:solidFill>
                  <a:srgbClr val="FF0000"/>
                </a:solidFill>
              </a:rPr>
              <a:t>Exception sheet in SP-250625 (S1-252431)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200" dirty="0"/>
              <a:t>No technical input documents to this meeting</a:t>
            </a:r>
          </a:p>
          <a:p>
            <a:pPr marL="538163" lvl="1" indent="0">
              <a:spcBef>
                <a:spcPct val="0"/>
              </a:spcBef>
              <a:buNone/>
              <a:tabLst>
                <a:tab pos="450850" algn="l"/>
              </a:tabLst>
            </a:pPr>
            <a:endParaRPr lang="en-US" sz="1200" dirty="0"/>
          </a:p>
          <a:p>
            <a:pPr>
              <a:spcBef>
                <a:spcPct val="0"/>
              </a:spcBef>
            </a:pPr>
            <a:r>
              <a:rPr lang="en-GB" altLang="en-US" sz="2000" dirty="0"/>
              <a:t>Impacts and dependencies on other WGs: none identified</a:t>
            </a:r>
            <a:endParaRPr lang="en-US" altLang="en-US" sz="2000" dirty="0"/>
          </a:p>
          <a:p>
            <a:pPr>
              <a:spcBef>
                <a:spcPct val="0"/>
              </a:spcBef>
            </a:pPr>
            <a:r>
              <a:rPr lang="de-DE" altLang="en-US" sz="2000" dirty="0"/>
              <a:t>Next steps</a:t>
            </a:r>
          </a:p>
          <a:p>
            <a:pPr marL="360363" lvl="1"/>
            <a:r>
              <a:rPr lang="en-US" sz="1200" dirty="0"/>
              <a:t> SA1#111(08/25): Study 100% </a:t>
            </a:r>
          </a:p>
          <a:p>
            <a:pPr marL="541338" lvl="2" indent="0">
              <a:buNone/>
              <a:defRPr/>
            </a:pPr>
            <a:r>
              <a:rPr lang="en-US" sz="1200" dirty="0"/>
              <a:t>-  Normative CRs on the WID’s topics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028323"/>
              </p:ext>
            </p:extLst>
          </p:nvPr>
        </p:nvGraphicFramePr>
        <p:xfrm>
          <a:off x="443548" y="998982"/>
          <a:ext cx="8180388" cy="71280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FRMCS Phase 6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FRMCS Phase 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Exception sheet sent to SA1#108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189381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702936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US" altLang="en-US" b="1" dirty="0"/>
              <a:t>Energy as Service Criteria - Phase2</a:t>
            </a:r>
            <a:endParaRPr lang="en-GB" altLang="en-US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02567"/>
              </p:ext>
            </p:extLst>
          </p:nvPr>
        </p:nvGraphicFramePr>
        <p:xfrm>
          <a:off x="443548" y="998982"/>
          <a:ext cx="8180388" cy="94551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6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7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1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Energy Efficiency as Service Criteria Ph2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SP-240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1070051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Stage 1 on Energy Efficiency as Service Criteria Phase 2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EnergyServ_Ph2-REQ</a:t>
                      </a:r>
                    </a:p>
                    <a:p>
                      <a:pPr algn="ctr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SP-250277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853594317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8AE40E4-80B0-D3D7-2534-24402CFE34B7}"/>
              </a:ext>
            </a:extLst>
          </p:cNvPr>
          <p:cNvSpPr txBox="1">
            <a:spLocks/>
          </p:cNvSpPr>
          <p:nvPr/>
        </p:nvSpPr>
        <p:spPr>
          <a:xfrm>
            <a:off x="446881" y="200709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800" dirty="0"/>
              <a:t>Progress since previous SA meeting</a:t>
            </a:r>
            <a:endParaRPr lang="de-DE" altLang="de-DE" sz="1100" dirty="0"/>
          </a:p>
          <a:p>
            <a:pPr lvl="1">
              <a:spcBef>
                <a:spcPct val="0"/>
              </a:spcBef>
            </a:pPr>
            <a:r>
              <a:rPr lang="en-US" sz="1100" dirty="0"/>
              <a:t> Normative:</a:t>
            </a:r>
          </a:p>
          <a:p>
            <a:pPr marL="536575" lvl="1">
              <a:defRPr/>
            </a:pPr>
            <a:r>
              <a:rPr lang="en-GB" sz="1100" b="1" i="1" dirty="0">
                <a:solidFill>
                  <a:srgbClr val="FF0000"/>
                </a:solidFill>
              </a:rPr>
              <a:t> </a:t>
            </a:r>
            <a:r>
              <a:rPr lang="en-GB" sz="1100" dirty="0"/>
              <a:t>One</a:t>
            </a:r>
            <a:r>
              <a:rPr lang="en-GB" sz="1100" b="1" i="1" dirty="0">
                <a:solidFill>
                  <a:srgbClr val="FF0000"/>
                </a:solidFill>
              </a:rPr>
              <a:t> </a:t>
            </a:r>
            <a:r>
              <a:rPr lang="en-GB" sz="1100" dirty="0"/>
              <a:t>CR agreed in this meeting -&gt; </a:t>
            </a:r>
            <a:r>
              <a:rPr lang="en-US" sz="1100" dirty="0"/>
              <a:t>further consolidation of requirements on service adjustments based on energy-related characteristics</a:t>
            </a:r>
            <a:endParaRPr lang="en-GB" sz="105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en-GB" altLang="en-US" sz="1800" dirty="0"/>
              <a:t>Impacts and dependencies on other WGs: none identified</a:t>
            </a:r>
            <a:endParaRPr lang="en-US" altLang="en-US" sz="1800" dirty="0"/>
          </a:p>
          <a:p>
            <a:pPr>
              <a:spcBef>
                <a:spcPct val="0"/>
              </a:spcBef>
            </a:pPr>
            <a:r>
              <a:rPr lang="de-DE" altLang="en-US" sz="1800" dirty="0"/>
              <a:t>Next steps</a:t>
            </a:r>
          </a:p>
          <a:p>
            <a:pPr marL="360363" lvl="1">
              <a:tabLst>
                <a:tab pos="360363" algn="l"/>
              </a:tabLst>
            </a:pPr>
            <a:r>
              <a:rPr lang="en-US" sz="1100" dirty="0"/>
              <a:t> N/A </a:t>
            </a:r>
            <a:r>
              <a:rPr lang="en-US" sz="1000" dirty="0"/>
              <a:t>	</a:t>
            </a:r>
            <a:endParaRPr lang="en-US" sz="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2973357-544A-79A8-2B84-73A9872E76C7}"/>
              </a:ext>
            </a:extLst>
          </p:cNvPr>
          <p:cNvSpPr/>
          <p:nvPr/>
        </p:nvSpPr>
        <p:spPr bwMode="auto">
          <a:xfrm>
            <a:off x="8423159" y="4865676"/>
            <a:ext cx="480561" cy="180210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7B829FC-492C-DAB6-4050-1FBB54EBE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01983"/>
              </p:ext>
            </p:extLst>
          </p:nvPr>
        </p:nvGraphicFramePr>
        <p:xfrm>
          <a:off x="481805" y="3899642"/>
          <a:ext cx="8180387" cy="713222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650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SP-250626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S1-252450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Further consolidation of requirements on service adjustments based on energy-related characteristics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EnergyServ_Ph2-REQ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0836r1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200170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Satellite access - Phase 4 (1/2)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546547"/>
              </p:ext>
            </p:extLst>
          </p:nvPr>
        </p:nvGraphicFramePr>
        <p:xfrm>
          <a:off x="443548" y="998981"/>
          <a:ext cx="8235079" cy="90203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98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5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26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1030042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FS_5GSAT_Ph4	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sent for approval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675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1060071</a:t>
                      </a:r>
                      <a:endParaRPr lang="en-GB" sz="1000" b="0" i="0" u="none" strike="noStrike" kern="1200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- Phase 4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l-NL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SP-241822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74906946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6B467770-B32E-69D5-09A8-9EBEC2CB2A8D}"/>
              </a:ext>
            </a:extLst>
          </p:cNvPr>
          <p:cNvSpPr txBox="1">
            <a:spLocks/>
          </p:cNvSpPr>
          <p:nvPr/>
        </p:nvSpPr>
        <p:spPr>
          <a:xfrm>
            <a:off x="446881" y="200709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400" dirty="0"/>
              <a:t>Progress since previous SA meeting</a:t>
            </a:r>
            <a:endParaRPr lang="de-DE" altLang="de-DE" sz="1000" dirty="0"/>
          </a:p>
          <a:p>
            <a:pPr lvl="1">
              <a:spcBef>
                <a:spcPct val="0"/>
              </a:spcBef>
            </a:pPr>
            <a:r>
              <a:rPr lang="en-US" sz="1100" dirty="0"/>
              <a:t> Study: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GB" sz="1100" b="1" i="1" dirty="0">
                <a:solidFill>
                  <a:srgbClr val="FF0000"/>
                </a:solidFill>
              </a:rPr>
              <a:t>TR sent for approval in SP-250629 (TR in S1-252933 + Cover page in S1-252932)</a:t>
            </a:r>
            <a:endParaRPr lang="en-GB" sz="1100" dirty="0"/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Final consolidation and conclusion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Final Clean up</a:t>
            </a:r>
          </a:p>
          <a:p>
            <a:pPr lvl="1">
              <a:spcBef>
                <a:spcPct val="0"/>
              </a:spcBef>
            </a:pPr>
            <a:r>
              <a:rPr lang="en-US" sz="1100" dirty="0"/>
              <a:t> Normative: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GB" sz="1100" dirty="0"/>
              <a:t>CR for 22.261 related to 5GSAT_Ph4 agreed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60363" lvl="1">
              <a:tabLst>
                <a:tab pos="360363" algn="l"/>
              </a:tabLst>
            </a:pPr>
            <a:r>
              <a:rPr lang="en-US" sz="1000" dirty="0"/>
              <a:t> N/A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296BE6B-4FD5-C15E-FDD3-A6B84EBF08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31039"/>
              </p:ext>
            </p:extLst>
          </p:nvPr>
        </p:nvGraphicFramePr>
        <p:xfrm>
          <a:off x="498240" y="3957627"/>
          <a:ext cx="8180387" cy="698717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53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4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6502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19.1 SA WG1 Rel-19 CRs: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anose="020F0502020204030204" pitchFamily="34" charset="0"/>
                          <a:ea typeface="ＭＳ Ｐゴシック" pitchFamily="34" charset="-128"/>
                          <a:cs typeface="+mn-cs"/>
                        </a:rPr>
                        <a:t>SP-250626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anose="020F0502020204030204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S1-252452</a:t>
                      </a:r>
                      <a:endParaRPr lang="nl-NL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Addition of normative inputs based on FS_5GSAT_Ph4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5GSAT_Ph4-REQ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0839r1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55023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5G Advanced – Mini WIDs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01233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b="1" dirty="0"/>
              <a:t>Mini WID: CPAS_REQ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382588" y="1614150"/>
            <a:ext cx="8250237" cy="221872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spcBef>
                <a:spcPct val="0"/>
              </a:spcBef>
              <a:buNone/>
            </a:pPr>
            <a:endParaRPr lang="de-DE" altLang="de-DE" sz="1400" dirty="0"/>
          </a:p>
          <a:p>
            <a:pPr>
              <a:spcBef>
                <a:spcPct val="0"/>
              </a:spcBef>
            </a:pPr>
            <a:r>
              <a:rPr lang="de-DE" altLang="de-DE" sz="1600" dirty="0"/>
              <a:t>Progress since previous SA meeting</a:t>
            </a:r>
            <a:endParaRPr lang="de-DE" altLang="de-DE" sz="1050" dirty="0"/>
          </a:p>
          <a:p>
            <a:pPr marL="627063" lvl="1" indent="-88900">
              <a:defRPr/>
            </a:pPr>
            <a:r>
              <a:rPr lang="en-GB" altLang="zh-CN" sz="1600" b="1" i="1" dirty="0">
                <a:solidFill>
                  <a:srgbClr val="FF0000"/>
                </a:solidFill>
              </a:rPr>
              <a:t>New Mini-WID in </a:t>
            </a:r>
            <a:r>
              <a:rPr lang="en-GB" sz="1600" b="1" i="1" dirty="0">
                <a:solidFill>
                  <a:srgbClr val="FF0000"/>
                </a:solidFill>
              </a:rPr>
              <a:t>SP-250627 (S1-252911)</a:t>
            </a:r>
            <a:endParaRPr lang="en-GB" altLang="zh-CN" sz="1600" b="1" i="1" dirty="0">
              <a:solidFill>
                <a:srgbClr val="FF0000"/>
              </a:solidFill>
            </a:endParaRPr>
          </a:p>
          <a:p>
            <a:pPr marL="627063" lvl="1" indent="-88900">
              <a:defRPr/>
            </a:pPr>
            <a:r>
              <a:rPr lang="en-US" altLang="zh-CN" sz="1400" dirty="0"/>
              <a:t>The objective of this work is to specify additional requirements for CPAS.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none identified</a:t>
            </a:r>
          </a:p>
          <a:p>
            <a:pPr>
              <a:spcBef>
                <a:spcPct val="0"/>
              </a:spcBef>
            </a:pPr>
            <a:r>
              <a:rPr lang="en-GB" altLang="en-US" sz="1600" dirty="0"/>
              <a:t>Next steps: none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520908"/>
              </p:ext>
            </p:extLst>
          </p:nvPr>
        </p:nvGraphicFramePr>
        <p:xfrm>
          <a:off x="443548" y="998983"/>
          <a:ext cx="8186835" cy="5539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4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7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4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13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28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04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xxxxxxx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1100" b="0" i="1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1 for CPAS specific requirement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06/06/2025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GB" sz="900" b="1" i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SP-250627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Mini-WID 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8946479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B0B376-BAB9-4869-B63B-6C5759B938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12334"/>
              </p:ext>
            </p:extLst>
          </p:nvPr>
        </p:nvGraphicFramePr>
        <p:xfrm>
          <a:off x="481806" y="3650607"/>
          <a:ext cx="8180387" cy="563604"/>
        </p:xfrm>
        <a:graphic>
          <a:graphicData uri="http://schemas.openxmlformats.org/drawingml/2006/table">
            <a:tbl>
              <a:tblPr/>
              <a:tblGrid>
                <a:gridCol w="935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96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664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29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9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26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 gridSpan="7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Agenda item 6.5.1 SA</a:t>
                      </a:r>
                      <a:r>
                        <a:rPr kumimoji="0" lang="en-US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WG1 New Release 20 Work Item Descriptions</a:t>
                      </a:r>
                      <a:r>
                        <a:rPr kumimoji="0" lang="en-GB" altLang="nl-NL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:</a:t>
                      </a:r>
                    </a:p>
                  </a:txBody>
                  <a:tcPr marL="45732" marR="45732" marT="45423" marB="45423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5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SP-250628</a:t>
                      </a:r>
                      <a:endParaRPr kumimoji="0" lang="en-GB" altLang="nl-NL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45720" marR="45720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nl-NL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S1-252912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Add new specific service requirements for CPAS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CPAS_REQ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22.268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00902r3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12032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155E8-9FA3-7C8D-241B-7BA9E410B3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6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5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Short Summary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D4632-E0AB-4182-B92F-77022DC250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Rel-20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6G Study</a:t>
            </a: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9793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D8039EA-CEC6-56B4-C6E7-876FB97A9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588" y="238125"/>
            <a:ext cx="6827838" cy="857250"/>
          </a:xfrm>
        </p:spPr>
        <p:txBody>
          <a:bodyPr/>
          <a:lstStyle/>
          <a:p>
            <a:pPr algn="l"/>
            <a:r>
              <a:rPr lang="en-GB" altLang="en-US" b="1" dirty="0"/>
              <a:t>FS_6G_REQ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59BA68C-406B-079B-B4F4-2126BC3F04A4}"/>
              </a:ext>
            </a:extLst>
          </p:cNvPr>
          <p:cNvSpPr txBox="1">
            <a:spLocks/>
          </p:cNvSpPr>
          <p:nvPr/>
        </p:nvSpPr>
        <p:spPr>
          <a:xfrm>
            <a:off x="443548" y="1664663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de-DE" altLang="de-DE" sz="1400" dirty="0"/>
              <a:t>Progress since previous SA meeting</a:t>
            </a:r>
            <a:endParaRPr lang="de-DE" altLang="de-DE" sz="1200" dirty="0">
              <a:highlight>
                <a:srgbClr val="FFFF00"/>
              </a:highlight>
            </a:endParaRP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136 contributions are approved</a:t>
            </a:r>
          </a:p>
          <a:p>
            <a:pPr marL="536575" lvl="1" fontAlgn="auto">
              <a:lnSpc>
                <a:spcPct val="100000"/>
              </a:lnSpc>
              <a:defRPr/>
            </a:pPr>
            <a:r>
              <a:rPr lang="en-US" altLang="en-GB" sz="1200" dirty="0"/>
              <a:t> Discussed and endorsed 6G interworking with 5G, non-3GPP access, data collection and control for 6G system, intent definition,</a:t>
            </a:r>
            <a:r>
              <a:rPr lang="zh-CN" altLang="en-US" sz="1200" dirty="0"/>
              <a:t> </a:t>
            </a:r>
            <a:r>
              <a:rPr lang="en-US" altLang="zh-CN" sz="1200" dirty="0"/>
              <a:t>computing definition</a:t>
            </a:r>
            <a:endParaRPr lang="en-GB" sz="1050" b="1" i="1" u="sng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00000"/>
              </a:lnSpc>
              <a:defRPr/>
            </a:pPr>
            <a:r>
              <a:rPr lang="en-US" sz="1400" dirty="0"/>
              <a:t>Controversial or Open issues from this meeting</a:t>
            </a:r>
          </a:p>
          <a:p>
            <a:pPr marL="536575" lvl="1" fontAlgn="auto">
              <a:defRPr/>
            </a:pPr>
            <a:r>
              <a:rPr lang="en-US" sz="1000" b="1" dirty="0"/>
              <a:t> </a:t>
            </a:r>
            <a:r>
              <a:rPr lang="en-US" sz="1200" dirty="0"/>
              <a:t>6G Interworking w/4G (EPC) and  AI Agents.</a:t>
            </a:r>
          </a:p>
          <a:p>
            <a:pPr>
              <a:spcBef>
                <a:spcPct val="0"/>
              </a:spcBef>
            </a:pPr>
            <a:r>
              <a:rPr lang="en-GB" altLang="en-US" sz="1400" dirty="0"/>
              <a:t>Impacts and dependencies on other WGs: none identified</a:t>
            </a:r>
            <a:endParaRPr lang="en-US" altLang="en-US" sz="1400" dirty="0"/>
          </a:p>
          <a:p>
            <a:pPr>
              <a:spcBef>
                <a:spcPct val="0"/>
              </a:spcBef>
            </a:pPr>
            <a:r>
              <a:rPr lang="de-DE" altLang="en-US" sz="1400" dirty="0"/>
              <a:t>Next steps</a:t>
            </a:r>
          </a:p>
          <a:p>
            <a:pPr marL="357188" lvl="1"/>
            <a:r>
              <a:rPr lang="en-US" sz="1100" dirty="0"/>
              <a:t> SA1#111 (08/25): Study 70%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New use cases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Update approved use cases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Clean up ENs &amp; address FFS</a:t>
            </a:r>
          </a:p>
          <a:p>
            <a:pPr marL="357188" lvl="1"/>
            <a:r>
              <a:rPr lang="en-US" sz="1100" dirty="0"/>
              <a:t>SA1#112 (11/25): Study 85% 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Update approved use cases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Clean up ENs &amp; address FFS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Begin Requirements Consolidation</a:t>
            </a:r>
          </a:p>
          <a:p>
            <a:pPr marL="709613" lvl="1" indent="-171450">
              <a:spcBef>
                <a:spcPct val="0"/>
              </a:spcBef>
              <a:buFontTx/>
              <a:buChar char="-"/>
              <a:tabLst>
                <a:tab pos="450850" algn="l"/>
              </a:tabLst>
            </a:pPr>
            <a:r>
              <a:rPr lang="en-US" sz="1100" dirty="0"/>
              <a:t>Send to SA for Information!!</a:t>
            </a:r>
          </a:p>
          <a:p>
            <a:pPr marL="765175" lvl="2" algn="l" fontAlgn="auto">
              <a:lnSpc>
                <a:spcPct val="100000"/>
              </a:lnSpc>
              <a:buClrTx/>
              <a:buSzTx/>
              <a:buFontTx/>
              <a:buChar char="-"/>
            </a:pPr>
            <a:endParaRPr 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888D463-925C-D497-C61C-C47CE2400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53584"/>
              </p:ext>
            </p:extLst>
          </p:nvPr>
        </p:nvGraphicFramePr>
        <p:xfrm>
          <a:off x="443548" y="998982"/>
          <a:ext cx="8180388" cy="60071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11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</a:t>
                      </a:r>
                      <a:endParaRPr lang="en-GB" sz="11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ctr" latinLnBrk="0" hangingPunct="1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SP-241152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65%</a:t>
                      </a:r>
                      <a:endParaRPr lang="en-GB" sz="800" b="1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55171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Summary – overall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824742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2000" b="1" dirty="0"/>
              <a:t>5G Advanced (5GA)</a:t>
            </a:r>
            <a:endParaRPr lang="en-US" altLang="nl-NL" sz="1600" dirty="0"/>
          </a:p>
          <a:p>
            <a:pPr marL="739807" lvl="1" indent="-341305"/>
            <a:r>
              <a:rPr lang="en-US" altLang="nl-NL" sz="1600" dirty="0"/>
              <a:t>Stage-1 Release 20 is frozen for 5GA</a:t>
            </a:r>
          </a:p>
          <a:p>
            <a:pPr marL="739807" lvl="1" indent="-341305"/>
            <a:r>
              <a:rPr lang="en-US" altLang="nl-NL" sz="1600" dirty="0"/>
              <a:t>All 5GA topics are 100% completed except for FRMCS_Ph6, for which an extension of one quarter is requested to complete the normative work.</a:t>
            </a:r>
          </a:p>
          <a:p>
            <a:pPr marL="739807" lvl="1" indent="-341305"/>
            <a:r>
              <a:rPr lang="en-US" altLang="nl-NL" sz="1600" b="1" dirty="0"/>
              <a:t>QUESTION TO SA</a:t>
            </a:r>
            <a:r>
              <a:rPr lang="en-US" altLang="nl-NL" sz="1600" dirty="0"/>
              <a:t>: Will Rel-21 contain 5GA aspects? If so, when will Rel-21 5GA work start? </a:t>
            </a:r>
            <a:br>
              <a:rPr lang="en-US" altLang="nl-NL" sz="1600" dirty="0"/>
            </a:br>
            <a:r>
              <a:rPr lang="en-US" altLang="nl-NL" sz="1600" dirty="0"/>
              <a:t>		          [See SP-250623]</a:t>
            </a:r>
          </a:p>
          <a:p>
            <a:pPr marL="341305" indent="-341305"/>
            <a:r>
              <a:rPr lang="en-US" sz="2000" b="1" dirty="0"/>
              <a:t>6G</a:t>
            </a:r>
          </a:p>
          <a:p>
            <a:pPr marL="739807" lvl="1" indent="-341305"/>
            <a:r>
              <a:rPr lang="en-US" sz="1600" dirty="0"/>
              <a:t>Once more, exceptionally high number of contributions to this topic. All contributions were treated.</a:t>
            </a:r>
          </a:p>
          <a:p>
            <a:pPr marL="739807" lvl="1" indent="-341305"/>
            <a:r>
              <a:rPr lang="en-US" sz="1600" dirty="0"/>
              <a:t>Completion 66%. </a:t>
            </a:r>
          </a:p>
          <a:p>
            <a:pPr marL="739807" lvl="1" indent="-341305"/>
            <a:r>
              <a:rPr lang="en-US" sz="1600" dirty="0"/>
              <a:t>6G Timeline planning to completed the study has been endorsed in SA1 (see </a:t>
            </a:r>
            <a:r>
              <a:rPr lang="en-US" sz="1600" dirty="0" err="1"/>
              <a:t>tdoc</a:t>
            </a:r>
            <a:r>
              <a:rPr lang="en-US" sz="1600" dirty="0"/>
              <a:t> </a:t>
            </a:r>
            <a:r>
              <a:rPr lang="en-GB" sz="14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/>
              </a:rPr>
              <a:t>S1-252010</a:t>
            </a:r>
            <a:r>
              <a:rPr lang="en-US" sz="1400" dirty="0"/>
              <a:t>)</a:t>
            </a:r>
          </a:p>
          <a:p>
            <a:pPr marL="739807" lvl="1" indent="-341305"/>
            <a:r>
              <a:rPr lang="en-US" sz="1600" dirty="0"/>
              <a:t>Consensus on some areas is becoming challenging e.g., 6G Interworking w/4G (EPC) and</a:t>
            </a:r>
            <a:r>
              <a:rPr lang="nl-NL" sz="1600" dirty="0"/>
              <a:t> </a:t>
            </a:r>
            <a:r>
              <a:rPr lang="en-US" sz="1600" dirty="0"/>
              <a:t>AI Agents. </a:t>
            </a:r>
          </a:p>
          <a:p>
            <a:pPr marL="341305" indent="-341305"/>
            <a:r>
              <a:rPr lang="en-US" sz="2000" b="1" dirty="0"/>
              <a:t>A new SA1 chair has been elected: Vasil Aleksiev [Slide 5]</a:t>
            </a:r>
          </a:p>
        </p:txBody>
      </p:sp>
    </p:spTree>
    <p:extLst>
      <p:ext uri="{BB962C8B-B14F-4D97-AF65-F5344CB8AC3E}">
        <p14:creationId xmlns:p14="http://schemas.microsoft.com/office/powerpoint/2010/main" val="3365577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27E6C-1CD7-4C6A-9B13-88B0E8A7E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2313" y="1927225"/>
            <a:ext cx="7772400" cy="1101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General Information and statistics 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7F924C39-EAAC-4120-B205-53A906320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GB" altLang="nl-NL" b="1" kern="1200" dirty="0"/>
              <a:t>SA1 Leadership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874AC76F-4CBC-42E7-9E9C-6FBD97676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90613"/>
            <a:ext cx="4413484" cy="3622675"/>
          </a:xfrm>
        </p:spPr>
        <p:txBody>
          <a:bodyPr wrap="square" anchor="t">
            <a:normAutofit fontScale="92500" lnSpcReduction="10000"/>
          </a:bodyPr>
          <a:lstStyle/>
          <a:p>
            <a:pPr marL="341313" indent="-341313">
              <a:lnSpc>
                <a:spcPct val="90000"/>
              </a:lnSpc>
            </a:pPr>
            <a:r>
              <a:rPr lang="en-GB" altLang="nl-NL" sz="2600" b="1" dirty="0"/>
              <a:t>Chairman: </a:t>
            </a:r>
          </a:p>
          <a:p>
            <a:pPr lvl="1">
              <a:lnSpc>
                <a:spcPct val="90000"/>
              </a:lnSpc>
            </a:pPr>
            <a:r>
              <a:rPr lang="en-GB" sz="2600" dirty="0"/>
              <a:t>Vasil Aleksiev (</a:t>
            </a:r>
            <a:r>
              <a:rPr lang="nl-NL" sz="2600" dirty="0"/>
              <a:t>Deutsche Telekom) </a:t>
            </a:r>
            <a:r>
              <a:rPr lang="en-GB" altLang="nl-NL" sz="2600" baseline="30000" dirty="0"/>
              <a:t>1</a:t>
            </a:r>
            <a:endParaRPr lang="en-GB" altLang="nl-NL" sz="2600" dirty="0"/>
          </a:p>
          <a:p>
            <a:pPr marL="341313" indent="-341313">
              <a:lnSpc>
                <a:spcPct val="90000"/>
              </a:lnSpc>
            </a:pPr>
            <a:r>
              <a:rPr lang="en-GB" altLang="nl-NL" sz="2600" b="1" dirty="0"/>
              <a:t>Vice Chairs: </a:t>
            </a:r>
          </a:p>
          <a:p>
            <a:pPr lvl="1">
              <a:lnSpc>
                <a:spcPct val="90000"/>
              </a:lnSpc>
            </a:pPr>
            <a:r>
              <a:rPr lang="en-GB" altLang="nl-NL" sz="2600" dirty="0"/>
              <a:t>Yusuke Nakano (KDDI)</a:t>
            </a:r>
            <a:r>
              <a:rPr lang="en-GB" altLang="nl-NL" sz="2600" baseline="30000" dirty="0"/>
              <a:t>2</a:t>
            </a:r>
          </a:p>
          <a:p>
            <a:pPr lvl="1">
              <a:lnSpc>
                <a:spcPct val="90000"/>
              </a:lnSpc>
            </a:pPr>
            <a:r>
              <a:rPr lang="en-GB" altLang="nl-NL" sz="2600" dirty="0"/>
              <a:t>Qun Wei (China Unicom)</a:t>
            </a:r>
            <a:r>
              <a:rPr lang="en-GB" altLang="nl-NL" sz="2600" baseline="30000" dirty="0"/>
              <a:t>3</a:t>
            </a:r>
            <a:endParaRPr lang="en-GB" altLang="nl-NL" sz="2600" dirty="0"/>
          </a:p>
          <a:p>
            <a:pPr marL="341313" indent="-341313">
              <a:lnSpc>
                <a:spcPct val="90000"/>
              </a:lnSpc>
            </a:pPr>
            <a:r>
              <a:rPr lang="en-GB" altLang="nl-NL" sz="2600" dirty="0"/>
              <a:t> </a:t>
            </a:r>
            <a:r>
              <a:rPr lang="en-GB" altLang="nl-NL" sz="2600" b="1" dirty="0"/>
              <a:t>MCC Technical Officer: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altLang="nl-NL" sz="2600" dirty="0"/>
              <a:t>Alain Sultan (ETSI)</a:t>
            </a:r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nl-NL" sz="2000" baseline="30000" dirty="0"/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nl-NL" sz="1900" baseline="30000" dirty="0"/>
              <a:t>1</a:t>
            </a:r>
            <a:r>
              <a:rPr lang="en-GB" altLang="nl-NL" sz="1900" dirty="0"/>
              <a:t> Elected May 2025</a:t>
            </a:r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nl-NL" sz="1900" baseline="30000" dirty="0"/>
              <a:t>2</a:t>
            </a:r>
            <a:r>
              <a:rPr lang="en-GB" altLang="nl-NL" sz="1900" dirty="0"/>
              <a:t> Re-elected for second term Nov 2023</a:t>
            </a:r>
          </a:p>
          <a:p>
            <a:pPr marL="341313" indent="-341313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GB" altLang="nl-NL" sz="1900" baseline="30000" dirty="0"/>
              <a:t>3</a:t>
            </a:r>
            <a:r>
              <a:rPr lang="en-GB" altLang="nl-NL" sz="1900" dirty="0"/>
              <a:t> Elected Nov 2023</a:t>
            </a:r>
          </a:p>
          <a:p>
            <a:pPr marL="341313" indent="-341313">
              <a:lnSpc>
                <a:spcPct val="90000"/>
              </a:lnSpc>
            </a:pPr>
            <a:endParaRPr lang="en-GB" altLang="nl-NL" sz="2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19BAB9E-DB5C-1B3A-EF8C-7C4503241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13383"/>
          <a:stretch>
            <a:fillRect/>
          </a:stretch>
        </p:blipFill>
        <p:spPr bwMode="auto">
          <a:xfrm>
            <a:off x="4823325" y="1090613"/>
            <a:ext cx="4098925" cy="37290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A12EF54-87AF-449F-9CF7-C1CB4FA7B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002" y="171450"/>
            <a:ext cx="6827838" cy="857250"/>
          </a:xfrm>
        </p:spPr>
        <p:txBody>
          <a:bodyPr/>
          <a:lstStyle/>
          <a:p>
            <a:pPr algn="l">
              <a:defRPr/>
            </a:pPr>
            <a:r>
              <a:rPr lang="en-GB" altLang="nl-NL" b="1" kern="1200" dirty="0"/>
              <a:t>Statistics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F194FE-C4ED-418B-9971-E02EFD49DFE2}"/>
              </a:ext>
            </a:extLst>
          </p:cNvPr>
          <p:cNvSpPr/>
          <p:nvPr/>
        </p:nvSpPr>
        <p:spPr bwMode="auto">
          <a:xfrm>
            <a:off x="8503920" y="4896612"/>
            <a:ext cx="278892" cy="201168"/>
          </a:xfrm>
          <a:prstGeom prst="rect">
            <a:avLst/>
          </a:prstGeom>
          <a:ln>
            <a:solidFill>
              <a:schemeClr val="bg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4" name="Content Placeholder 1">
            <a:extLst>
              <a:ext uri="{FF2B5EF4-FFF2-40B4-BE49-F238E27FC236}">
                <a16:creationId xmlns:a16="http://schemas.microsoft.com/office/drawing/2014/main" id="{215D4DB2-3CFD-4143-8566-3EAAB4FFFFC9}"/>
              </a:ext>
            </a:extLst>
          </p:cNvPr>
          <p:cNvGraphicFramePr>
            <a:graphicFrameLocks/>
          </p:cNvGraphicFramePr>
          <p:nvPr/>
        </p:nvGraphicFramePr>
        <p:xfrm>
          <a:off x="401002" y="941058"/>
          <a:ext cx="8341995" cy="4030992"/>
        </p:xfrm>
        <a:graphic>
          <a:graphicData uri="http://schemas.openxmlformats.org/drawingml/2006/table">
            <a:tbl>
              <a:tblPr/>
              <a:tblGrid>
                <a:gridCol w="19173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89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114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altLang="nl-NL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23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24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260_F2F + 134_remote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299_F2F + 49_remote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277_F2F + 68_remote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200_F2F + 74_remote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359_F2F + 83_remote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318_F2F + 85_remote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338_F2F + 58_remote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487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551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871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806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972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231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212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84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l-NL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  <a:endParaRPr kumimoji="0" lang="nl-NL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  <a:cs typeface="+mn-cs"/>
                      </a:endParaRP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285DC58-9EBE-4C98-989F-1031076B0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Meeting Calendar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F58FC1-25CB-4617-B428-DA8D4333A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5787894"/>
              </p:ext>
            </p:extLst>
          </p:nvPr>
        </p:nvGraphicFramePr>
        <p:xfrm>
          <a:off x="682265" y="1182662"/>
          <a:ext cx="7818437" cy="2365780"/>
        </p:xfrm>
        <a:graphic>
          <a:graphicData uri="http://schemas.openxmlformats.org/drawingml/2006/table">
            <a:tbl>
              <a:tblPr/>
              <a:tblGrid>
                <a:gridCol w="2132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6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9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02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Meeting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Date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Location</a:t>
                      </a:r>
                    </a:p>
                  </a:txBody>
                  <a:tcPr marL="91439" marR="91439" marT="45731" marB="4573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SA1#111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25-29 </a:t>
                      </a:r>
                      <a:r>
                        <a:rPr kumimoji="0" lang="fr-FR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Aug</a:t>
                      </a: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 2025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Göteborg, SW</a:t>
                      </a:r>
                      <a:endParaRPr kumimoji="0" lang="en-GB" altLang="nl-NL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uLnTx/>
                        <a:uFillTx/>
                        <a:latin typeface="Calibri" pitchFamily="34" charset="0"/>
                        <a:ea typeface="ＭＳ Ｐゴシック" pitchFamily="34" charset="-128"/>
                        <a:cs typeface="Arial" pitchFamily="34" charset="0"/>
                      </a:endParaRP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954712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SA1#112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17-21 Nov 2025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Dallas, USA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435058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SA1#113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9-13 Feb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TBD, India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2111638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SA1#114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18-22 May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China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159783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SA1#115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24-28 Aug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EU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632736"/>
                  </a:ext>
                </a:extLst>
              </a:tr>
              <a:tr h="3332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SA1#116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16-20 Nov 2026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ＭＳ Ｐゴシック" pitchFamily="34" charset="-128"/>
                          <a:cs typeface="Arial" pitchFamily="34" charset="0"/>
                        </a:rPr>
                        <a:t>US</a:t>
                      </a:r>
                    </a:p>
                  </a:txBody>
                  <a:tcPr marL="68589" marR="68589" marT="0" marB="0" anchor="ctr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14207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38960EA-A44C-4FA4-B94B-29AAD4ED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nl-NL" dirty="0"/>
              <a:t>Previous SA1 reports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AD5551D1-BB66-4331-AB3C-BE49B1B443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0527841"/>
              </p:ext>
            </p:extLst>
          </p:nvPr>
        </p:nvGraphicFramePr>
        <p:xfrm>
          <a:off x="1291431" y="1028700"/>
          <a:ext cx="6561137" cy="3739898"/>
        </p:xfrm>
        <a:graphic>
          <a:graphicData uri="http://schemas.openxmlformats.org/drawingml/2006/table">
            <a:tbl>
              <a:tblPr/>
              <a:tblGrid>
                <a:gridCol w="19727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0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2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1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TSG Meeting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Tdoc</a:t>
                      </a: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 number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 meeting(s) covered &amp; location</a:t>
                      </a:r>
                    </a:p>
                  </a:txBody>
                  <a:tcPr marL="91438" marR="91438" marT="45608" marB="45608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SA#96e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SP-220427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SA1#98e,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SA#97e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SP-220931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SA1#99e, e-meeting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3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SA#98e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SP-221256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SA1#100, Toulouse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SA#99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SP-230214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SA1#101,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SA#100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SP-230505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SA1#102, Berlin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SA#101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SP-231012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SA1#103, Gothenburg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43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SP-231392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SA1#104, Chicago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SA#103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SP-240192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SA1#105,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SA1#106, Jeju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SA#105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SP-240784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SA1#107, Maastricht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SA#106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SP-241759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SA1#108, Orlando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2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SA#107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nl-NL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SP-250326</a:t>
                      </a:r>
                    </a:p>
                  </a:txBody>
                  <a:tcPr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nl-NL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SA1#109, Athens</a:t>
                      </a:r>
                    </a:p>
                  </a:txBody>
                  <a:tcPr marL="91451" marR="91451" marT="45671" marB="45671" horzOverflow="overflow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71404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682ED-7888-4AE5-9E14-11F8B8D4F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521251"/>
            <a:ext cx="7772400" cy="1101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Work Summary: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Rel-19 and earlier </a:t>
            </a:r>
            <a:b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</a:br>
            <a:r>
              <a:rPr lang="en-US" sz="4000" b="1" i="1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&amp; Maintenance</a:t>
            </a:r>
            <a:br>
              <a:rPr lang="en-GB" altLang="nl-NL" sz="4000" dirty="0"/>
            </a:br>
            <a:endParaRPr lang="en-GB" sz="4000" b="1" i="1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48201</TotalTime>
  <Words>1726</Words>
  <Application>Microsoft Office PowerPoint</Application>
  <PresentationFormat>On-screen Show (16:9)</PresentationFormat>
  <Paragraphs>583</Paragraphs>
  <Slides>22</Slides>
  <Notes>1</Notes>
  <HiddenSlides>4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ＭＳ Ｐゴシック</vt:lpstr>
      <vt:lpstr>Arial</vt:lpstr>
      <vt:lpstr>Calibri</vt:lpstr>
      <vt:lpstr>Times New Roman</vt:lpstr>
      <vt:lpstr>Office Theme</vt:lpstr>
      <vt:lpstr>Custom Design</vt:lpstr>
      <vt:lpstr>PowerPoint Presentation</vt:lpstr>
      <vt:lpstr>Short Summary</vt:lpstr>
      <vt:lpstr>Summary – overall</vt:lpstr>
      <vt:lpstr>General Information and statistics </vt:lpstr>
      <vt:lpstr>SA1 Leadership</vt:lpstr>
      <vt:lpstr>Statistics</vt:lpstr>
      <vt:lpstr>Meeting Calendar</vt:lpstr>
      <vt:lpstr>Previous SA1 reports</vt:lpstr>
      <vt:lpstr>Work Summary: Rel-19 and earlier  &amp; Maintenance </vt:lpstr>
      <vt:lpstr>PowerPoint Presentation</vt:lpstr>
      <vt:lpstr>Rel-20</vt:lpstr>
      <vt:lpstr>PowerPoint Presentation</vt:lpstr>
      <vt:lpstr>PowerPoint Presentation</vt:lpstr>
      <vt:lpstr>Rel-20  5G Advanced</vt:lpstr>
      <vt:lpstr>FRMCS Phase 6</vt:lpstr>
      <vt:lpstr>Energy as Service Criteria - Phase2</vt:lpstr>
      <vt:lpstr>Satellite access - Phase 4 (1/2)</vt:lpstr>
      <vt:lpstr>Rel-20 5G Advanced – Mini WIDs</vt:lpstr>
      <vt:lpstr>Mini WID: CPAS_REQ</vt:lpstr>
      <vt:lpstr>Rel-20 6G Study</vt:lpstr>
      <vt:lpstr>FS_6G_REQ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2255</cp:revision>
  <cp:lastPrinted>2017-02-24T12:37:51Z</cp:lastPrinted>
  <dcterms:created xsi:type="dcterms:W3CDTF">2008-08-30T09:32:10Z</dcterms:created>
  <dcterms:modified xsi:type="dcterms:W3CDTF">2025-06-03T22:27:06Z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